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86" r:id="rId4"/>
    <p:sldId id="259" r:id="rId5"/>
    <p:sldId id="260" r:id="rId6"/>
    <p:sldId id="276" r:id="rId7"/>
    <p:sldId id="280" r:id="rId8"/>
    <p:sldId id="287" r:id="rId9"/>
    <p:sldId id="284" r:id="rId10"/>
    <p:sldId id="261" r:id="rId11"/>
    <p:sldId id="262" r:id="rId12"/>
    <p:sldId id="263" r:id="rId13"/>
    <p:sldId id="281" r:id="rId14"/>
    <p:sldId id="282" r:id="rId15"/>
    <p:sldId id="285" r:id="rId16"/>
    <p:sldId id="272" r:id="rId17"/>
    <p:sldId id="275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C02-8912-48BE-AD07-6A75FD7A2E0E}" type="datetimeFigureOut">
              <a:rPr lang="es-ES" smtClean="0"/>
              <a:pPr/>
              <a:t>05/11/2015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EBA-AFB7-4FFB-84B5-BAA8B6E55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C02-8912-48BE-AD07-6A75FD7A2E0E}" type="datetimeFigureOut">
              <a:rPr lang="es-ES" smtClean="0"/>
              <a:pPr/>
              <a:t>05/11/2015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EBA-AFB7-4FFB-84B5-BAA8B6E55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C02-8912-48BE-AD07-6A75FD7A2E0E}" type="datetimeFigureOut">
              <a:rPr lang="es-ES" smtClean="0"/>
              <a:pPr/>
              <a:t>05/11/2015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EBA-AFB7-4FFB-84B5-BAA8B6E55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C02-8912-48BE-AD07-6A75FD7A2E0E}" type="datetimeFigureOut">
              <a:rPr lang="es-ES" smtClean="0"/>
              <a:pPr/>
              <a:t>05/11/2015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EBA-AFB7-4FFB-84B5-BAA8B6E55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C02-8912-48BE-AD07-6A75FD7A2E0E}" type="datetimeFigureOut">
              <a:rPr lang="es-ES" smtClean="0"/>
              <a:pPr/>
              <a:t>05/11/2015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EBA-AFB7-4FFB-84B5-BAA8B6E55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C02-8912-48BE-AD07-6A75FD7A2E0E}" type="datetimeFigureOut">
              <a:rPr lang="es-ES" smtClean="0"/>
              <a:pPr/>
              <a:t>05/11/2015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EBA-AFB7-4FFB-84B5-BAA8B6E55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C02-8912-48BE-AD07-6A75FD7A2E0E}" type="datetimeFigureOut">
              <a:rPr lang="es-ES" smtClean="0"/>
              <a:pPr/>
              <a:t>05/11/2015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EBA-AFB7-4FFB-84B5-BAA8B6E55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C02-8912-48BE-AD07-6A75FD7A2E0E}" type="datetimeFigureOut">
              <a:rPr lang="es-ES" smtClean="0"/>
              <a:pPr/>
              <a:t>05/11/2015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EBA-AFB7-4FFB-84B5-BAA8B6E55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C02-8912-48BE-AD07-6A75FD7A2E0E}" type="datetimeFigureOut">
              <a:rPr lang="es-ES" smtClean="0"/>
              <a:pPr/>
              <a:t>05/11/2015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EBA-AFB7-4FFB-84B5-BAA8B6E55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C02-8912-48BE-AD07-6A75FD7A2E0E}" type="datetimeFigureOut">
              <a:rPr lang="es-ES" smtClean="0"/>
              <a:pPr/>
              <a:t>05/11/2015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EBA-AFB7-4FFB-84B5-BAA8B6E55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C02-8912-48BE-AD07-6A75FD7A2E0E}" type="datetimeFigureOut">
              <a:rPr lang="es-ES" smtClean="0"/>
              <a:pPr/>
              <a:t>05/11/2015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EBA-AFB7-4FFB-84B5-BAA8B6E55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DC02-8912-48BE-AD07-6A75FD7A2E0E}" type="datetimeFigureOut">
              <a:rPr lang="es-ES" smtClean="0"/>
              <a:pPr/>
              <a:t>05/11/2015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06EBA-AFB7-4FFB-84B5-BAA8B6E55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699792" y="1124744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6600"/>
                </a:solidFill>
                <a:latin typeface="Arial Black" pitchFamily="34" charset="0"/>
              </a:rPr>
              <a:t>JORNADA EMISIONES SECTOR VIDRIO</a:t>
            </a:r>
            <a:endParaRPr lang="es-ES" dirty="0" smtClean="0">
              <a:solidFill>
                <a:srgbClr val="006600"/>
              </a:solidFill>
              <a:latin typeface="Arial Black" pitchFamily="34" charset="0"/>
            </a:endParaRPr>
          </a:p>
          <a:p>
            <a:r>
              <a:rPr lang="es-E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Puntos Clave </a:t>
            </a:r>
            <a:endParaRPr lang="es-ES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botella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3161" y="0"/>
            <a:ext cx="2068009" cy="3086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botella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77823" y="2396073"/>
            <a:ext cx="2686265" cy="179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botella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7560" y="3140968"/>
            <a:ext cx="2313610" cy="231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botellas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77823" y="4302453"/>
            <a:ext cx="2686265" cy="179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botellas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1520" y="5538387"/>
            <a:ext cx="2339650" cy="1316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827530" y="3345180"/>
          <a:ext cx="5488940" cy="167640"/>
        </p:xfrm>
        <a:graphic>
          <a:graphicData uri="http://schemas.openxmlformats.org/drawingml/2006/table">
            <a:tbl>
              <a:tblPr/>
              <a:tblGrid>
                <a:gridCol w="2744470"/>
                <a:gridCol w="274447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14 Imagen" descr="LOGOTIPO.bmp"/>
          <p:cNvPicPr>
            <a:picLocks noChangeAspect="1"/>
          </p:cNvPicPr>
          <p:nvPr/>
        </p:nvPicPr>
        <p:blipFill>
          <a:blip r:embed="rId7" cstate="print">
            <a:lum contrast="40000"/>
          </a:blip>
          <a:srcRect l="2570" t="3624" r="1803"/>
          <a:stretch>
            <a:fillRect/>
          </a:stretch>
        </p:blipFill>
        <p:spPr>
          <a:xfrm>
            <a:off x="5436096" y="6299026"/>
            <a:ext cx="1025443" cy="51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387" name="Imagen 7" descr="Logotipo_del_Ministerio_de_Agricultura,_Alimentación_y_Medio_Ambien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6299026"/>
            <a:ext cx="2638425" cy="49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glass_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644008" y="404664"/>
            <a:ext cx="4176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6600"/>
                </a:solidFill>
                <a:latin typeface="Arial Black" pitchFamily="34" charset="0"/>
              </a:rPr>
              <a:t>IDENTIFICACION PUNTOS CLAVE</a:t>
            </a:r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glass_2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401" r="17325"/>
          <a:stretch>
            <a:fillRect/>
          </a:stretch>
        </p:blipFill>
        <p:spPr>
          <a:xfrm>
            <a:off x="-36512" y="0"/>
            <a:ext cx="2664296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555776" y="44624"/>
            <a:ext cx="658822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6600"/>
                </a:solidFill>
                <a:latin typeface="Arial Black" pitchFamily="34" charset="0"/>
              </a:rPr>
              <a:t>IDENTIFICACION PUNTOS </a:t>
            </a:r>
            <a:r>
              <a:rPr lang="es-ES" sz="2800" dirty="0" smtClean="0">
                <a:solidFill>
                  <a:srgbClr val="006600"/>
                </a:solidFill>
                <a:latin typeface="Arial Black" pitchFamily="34" charset="0"/>
              </a:rPr>
              <a:t>CLAVE</a:t>
            </a:r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Considerar las peculiaridades del Sector del </a:t>
            </a: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vidrio y las necesidades de la Administración:</a:t>
            </a:r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Proceso similares</a:t>
            </a:r>
          </a:p>
          <a:p>
            <a:pPr marL="514350" indent="-514350">
              <a:buFont typeface="+mj-lt"/>
              <a:buAutoNum type="romanLcPeriod"/>
            </a:pPr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Emisiones asociadas a la edad de los hornos</a:t>
            </a:r>
          </a:p>
          <a:p>
            <a:pPr marL="514350" indent="-514350">
              <a:buFont typeface="+mj-lt"/>
              <a:buAutoNum type="romanLcPeriod"/>
            </a:pPr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Planes de monitorización asociados a las necesidades de mantenimiento de las instalaciones</a:t>
            </a:r>
          </a:p>
          <a:p>
            <a:pPr marL="514350" indent="-514350">
              <a:buFont typeface="+mj-lt"/>
              <a:buAutoNum type="romanLcPeriod"/>
            </a:pPr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Identificación de situaciones distintas a las </a:t>
            </a: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normales particulares del sector. </a:t>
            </a:r>
          </a:p>
          <a:p>
            <a:pPr marL="514350" indent="-514350">
              <a:buFont typeface="+mj-lt"/>
              <a:buAutoNum type="romanLcPeriod"/>
            </a:pPr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Posibilidad de simplificar el procedimiento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glass_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45812"/>
            <a:ext cx="4572000" cy="456637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644008" y="1124744"/>
            <a:ext cx="41764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6600"/>
                </a:solidFill>
                <a:latin typeface="Arial Black" pitchFamily="34" charset="0"/>
              </a:rPr>
              <a:t>METODO DE TRABAJO</a:t>
            </a:r>
            <a:endParaRPr lang="es-ES" sz="2800" dirty="0" smtClean="0">
              <a:solidFill>
                <a:srgbClr val="006600"/>
              </a:solidFill>
              <a:latin typeface="Arial Black" pitchFamily="34" charset="0"/>
            </a:endParaRPr>
          </a:p>
          <a:p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Disponibilidad de las Guías</a:t>
            </a:r>
          </a:p>
          <a:p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Intervención de experiencias</a:t>
            </a:r>
          </a:p>
          <a:p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Preparación de notas de la jornada.</a:t>
            </a:r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glass_2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6512" y="1124744"/>
            <a:ext cx="4572000" cy="456637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644008" y="1124744"/>
            <a:ext cx="41764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6600"/>
                </a:solidFill>
                <a:latin typeface="Arial Black" pitchFamily="34" charset="0"/>
              </a:rPr>
              <a:t>METODO DE TRABAJO</a:t>
            </a:r>
            <a:endParaRPr lang="es-ES" sz="2800" dirty="0" smtClean="0">
              <a:solidFill>
                <a:srgbClr val="006600"/>
              </a:solidFill>
              <a:latin typeface="Arial Black" pitchFamily="34" charset="0"/>
            </a:endParaRPr>
          </a:p>
          <a:p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Documentos de trabajo disponibles</a:t>
            </a:r>
          </a:p>
          <a:p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Intervención</a:t>
            </a: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de experiencias</a:t>
            </a:r>
          </a:p>
          <a:p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2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Generalitat de Catalunya</a:t>
            </a:r>
          </a:p>
          <a:p>
            <a:pPr lvl="1"/>
            <a:endParaRPr lang="es-ES" b="1" i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STAZIONE </a:t>
            </a:r>
            <a:r>
              <a:rPr lang="es-ES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SPERIMENTALE DEL </a:t>
            </a:r>
            <a:r>
              <a:rPr lang="es-ES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VETRO</a:t>
            </a:r>
            <a:endParaRPr lang="es-ES" b="1" i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glass_2.jpg"/>
          <p:cNvPicPr>
            <a:picLocks noChangeAspect="1"/>
          </p:cNvPicPr>
          <p:nvPr/>
        </p:nvPicPr>
        <p:blipFill>
          <a:blip r:embed="rId2" cstate="screen"/>
          <a:srcRect l="21650" r="21650"/>
          <a:stretch>
            <a:fillRect/>
          </a:stretch>
        </p:blipFill>
        <p:spPr>
          <a:xfrm>
            <a:off x="3995936" y="401836"/>
            <a:ext cx="5184576" cy="605432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908720"/>
            <a:ext cx="41764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6600"/>
                </a:solidFill>
                <a:latin typeface="Arial Black" pitchFamily="34" charset="0"/>
              </a:rPr>
              <a:t>ENVIO PREGUNTAS	 </a:t>
            </a:r>
            <a:endParaRPr lang="es-ES" sz="2800" dirty="0" smtClean="0">
              <a:solidFill>
                <a:srgbClr val="006600"/>
              </a:solidFill>
              <a:latin typeface="Arial Black" pitchFamily="34" charset="0"/>
            </a:endParaRPr>
          </a:p>
          <a:p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Propuesta de envío de mensajes texto </a:t>
            </a:r>
            <a:r>
              <a:rPr lang="es-E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Waspp</a:t>
            </a:r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ES" sz="2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 nº teléfono:</a:t>
            </a:r>
          </a:p>
          <a:p>
            <a:endParaRPr lang="es-ES" sz="2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32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688-800-243</a:t>
            </a:r>
          </a:p>
          <a:p>
            <a:endParaRPr lang="es-ES" sz="2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b="1" i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417646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6600"/>
                </a:solidFill>
                <a:latin typeface="Arial Black" pitchFamily="34" charset="0"/>
              </a:rPr>
              <a:t>ENVIO PREGUNTAS	 </a:t>
            </a:r>
            <a:endParaRPr lang="es-ES" sz="2800" dirty="0" smtClean="0">
              <a:solidFill>
                <a:srgbClr val="006600"/>
              </a:solidFill>
              <a:latin typeface="Arial Black" pitchFamily="34" charset="0"/>
            </a:endParaRPr>
          </a:p>
          <a:p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b="1" i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glass_2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1650" r="21650"/>
          <a:stretch>
            <a:fillRect/>
          </a:stretch>
        </p:blipFill>
        <p:spPr>
          <a:xfrm>
            <a:off x="3995936" y="401836"/>
            <a:ext cx="5184576" cy="60543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glass_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716016" y="4653136"/>
            <a:ext cx="4176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 smtClean="0">
                <a:solidFill>
                  <a:schemeClr val="bg1"/>
                </a:solidFill>
                <a:latin typeface="Arial Black" pitchFamily="34" charset="0"/>
              </a:rPr>
              <a:t>REFLEXIONES DE LA JORNADA</a:t>
            </a:r>
          </a:p>
          <a:p>
            <a:pPr algn="r"/>
            <a:r>
              <a:rPr lang="es-E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Preparación de notas de la jornada</a:t>
            </a: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endParaRPr lang="es-ES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s-ES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botella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3161" y="0"/>
            <a:ext cx="2068009" cy="3086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botella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77823" y="2636912"/>
            <a:ext cx="2686265" cy="179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botella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7560" y="3140968"/>
            <a:ext cx="2313610" cy="231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botellas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77823" y="4543292"/>
            <a:ext cx="2686265" cy="179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botellas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1520" y="5538387"/>
            <a:ext cx="2339650" cy="1316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2699792" y="476672"/>
            <a:ext cx="6444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006600"/>
                </a:solidFill>
                <a:latin typeface="Arial Black" pitchFamily="34" charset="0"/>
              </a:rPr>
              <a:t>GRACIAS de antemano por su participación!</a:t>
            </a:r>
            <a:endParaRPr lang="es-ES" sz="28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otellas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161" y="0"/>
            <a:ext cx="2068009" cy="3086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botellas.jpg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77823" y="2396073"/>
            <a:ext cx="2686265" cy="179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botellas.jpg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560" y="3140968"/>
            <a:ext cx="2313610" cy="231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botellas.jpg"/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77823" y="4302453"/>
            <a:ext cx="2686265" cy="179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botellas.jpg"/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5538387"/>
            <a:ext cx="2339650" cy="1316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Rectángulo"/>
          <p:cNvSpPr/>
          <p:nvPr/>
        </p:nvSpPr>
        <p:spPr>
          <a:xfrm>
            <a:off x="4283968" y="0"/>
            <a:ext cx="4860032" cy="6858000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4644008" y="1556792"/>
            <a:ext cx="44999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6600"/>
                </a:solidFill>
                <a:latin typeface="Arial Black" pitchFamily="34" charset="0"/>
              </a:rPr>
              <a:t>ÍNDICE</a:t>
            </a:r>
            <a:endParaRPr lang="es-ES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§"/>
            </a:pPr>
            <a:r>
              <a:rPr lang="es-E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Retos </a:t>
            </a:r>
            <a:r>
              <a:rPr lang="es-E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normativos: Retos de la jornada</a:t>
            </a:r>
            <a:endParaRPr lang="es-ES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§"/>
            </a:pPr>
            <a:r>
              <a:rPr lang="es-E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Identificación </a:t>
            </a:r>
            <a:r>
              <a:rPr lang="es-E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puntos clave</a:t>
            </a:r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§"/>
            </a:pPr>
            <a:r>
              <a:rPr lang="es-E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Método de trabajo</a:t>
            </a:r>
            <a:endParaRPr lang="es-ES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glass_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602128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 smtClean="0">
                <a:solidFill>
                  <a:srgbClr val="006600"/>
                </a:solidFill>
                <a:latin typeface="Arial Black" pitchFamily="34" charset="0"/>
              </a:rPr>
              <a:t>RETOS NORMATIVOS: RETOS DE LA JORNADA</a:t>
            </a:r>
            <a:endParaRPr lang="es-ES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glass_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644008" y="404664"/>
            <a:ext cx="44999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6600"/>
                </a:solidFill>
                <a:latin typeface="Arial Black" pitchFamily="34" charset="0"/>
              </a:rPr>
              <a:t>RETOS NORMATIVOS</a:t>
            </a:r>
          </a:p>
          <a:p>
            <a:endParaRPr lang="es-ES" sz="2800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Aplicación  de nuevos Valores Limite de Emisión (VLE)</a:t>
            </a:r>
          </a:p>
          <a:p>
            <a:pPr>
              <a:buFont typeface="Wingdings" pitchFamily="2" charset="2"/>
              <a:buChar char="ü"/>
            </a:pPr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Verificación del cumplimiento de los VLE</a:t>
            </a:r>
          </a:p>
          <a:p>
            <a:pPr>
              <a:buFont typeface="Wingdings" pitchFamily="2" charset="2"/>
              <a:buChar char="ü"/>
            </a:pPr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Planes de Monitorización</a:t>
            </a:r>
          </a:p>
          <a:p>
            <a:pPr>
              <a:buFont typeface="Wingdings" pitchFamily="2" charset="2"/>
              <a:buChar char="ü"/>
            </a:pPr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Calidad de la Información de Emisiones</a:t>
            </a:r>
          </a:p>
          <a:p>
            <a:pPr>
              <a:buFont typeface="Wingdings" pitchFamily="2" charset="2"/>
              <a:buChar char="ü"/>
            </a:pPr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Representatividad de las emisiones- Situaciones distintas a las normales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glass_2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3528" y="404664"/>
            <a:ext cx="84969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6600"/>
                </a:solidFill>
                <a:latin typeface="Arial Black" pitchFamily="34" charset="0"/>
              </a:rPr>
              <a:t>RETOS NORMATIVOS</a:t>
            </a:r>
          </a:p>
          <a:p>
            <a:pPr algn="just"/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Los Valores Limites Emisión (VLE) del BREF se incorporan en las Autorizaciones Ambientales Integradas a revisar.</a:t>
            </a:r>
          </a:p>
          <a:p>
            <a:pPr algn="just"/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 considera clave el definir como deben de medirse esos contaminantes/ frecuencia/condiciones operacionales.</a:t>
            </a:r>
          </a:p>
          <a:p>
            <a:pPr algn="just"/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Necesario disponer de una calidad de información sobre las emisiones que asegure que la información es representativa</a:t>
            </a:r>
          </a:p>
          <a:p>
            <a:pPr algn="just"/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Valor añadido en considerar las peculiaridades de los procesos de fabricación del vidrio.</a:t>
            </a:r>
          </a:p>
          <a:p>
            <a:pPr algn="just"/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Fomentar la simplificación administrativa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glass_2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6117" r="12614"/>
          <a:stretch>
            <a:fillRect/>
          </a:stretch>
        </p:blipFill>
        <p:spPr>
          <a:xfrm>
            <a:off x="0" y="0"/>
            <a:ext cx="2448272" cy="6858000"/>
          </a:xfrm>
          <a:prstGeom prst="rect">
            <a:avLst/>
          </a:prstGeom>
        </p:spPr>
      </p:pic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4664"/>
            <a:ext cx="554461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179348"/>
            <a:ext cx="2858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6600"/>
                </a:solidFill>
                <a:latin typeface="Arial Black" pitchFamily="34" charset="0"/>
              </a:rPr>
              <a:t>RETOS NORMATIVOS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23528" y="139273"/>
            <a:ext cx="56166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6600"/>
                </a:solidFill>
                <a:latin typeface="Arial Black" pitchFamily="34" charset="0"/>
              </a:rPr>
              <a:t>OBJETO DE LA JORNADA</a:t>
            </a:r>
          </a:p>
          <a:p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Presentar los retos de la implementación de la norma en relación con las emisiones</a:t>
            </a:r>
          </a:p>
          <a:p>
            <a:pPr>
              <a:buFont typeface="Wingdings" pitchFamily="2" charset="2"/>
              <a:buChar char="ü"/>
            </a:pPr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Identificación de las experiencias que se han llevado a cabo </a:t>
            </a:r>
          </a:p>
          <a:p>
            <a:pPr>
              <a:buFont typeface="Wingdings" pitchFamily="2" charset="2"/>
              <a:buChar char="ü"/>
            </a:pPr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Definir aquellos instrumentos de trabajo que podrían facilitar el cumplimiento de la norma</a:t>
            </a:r>
          </a:p>
          <a:p>
            <a:pPr>
              <a:buFont typeface="Wingdings" pitchFamily="2" charset="2"/>
              <a:buChar char="ü"/>
            </a:pPr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glass_2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7950" r="41338"/>
          <a:stretch>
            <a:fillRect/>
          </a:stretch>
        </p:blipFill>
        <p:spPr>
          <a:xfrm>
            <a:off x="6335688" y="0"/>
            <a:ext cx="2808312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glass_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61461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¿Empezamos desde cero?</a:t>
            </a:r>
            <a:endParaRPr lang="es-E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lass_2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420888"/>
            <a:ext cx="9144000" cy="439248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79512" y="33265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6600"/>
                </a:solidFill>
                <a:latin typeface="Arial Black" pitchFamily="34" charset="0"/>
              </a:rPr>
              <a:t>CONSIDERACIONES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" y="980728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s-ES" sz="2200" i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Hay experiencia ya de muchos años tanto dentro de la Administración Ambiental como de las empresas del sector del vidrio.</a:t>
            </a:r>
          </a:p>
          <a:p>
            <a:endParaRPr lang="es-ES" sz="2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2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posible definir unas condiciones de monitorización similares?</a:t>
            </a:r>
          </a:p>
          <a:p>
            <a:pPr>
              <a:buFont typeface="Wingdings" pitchFamily="2" charset="2"/>
              <a:buChar char="ü"/>
            </a:pP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¿Cómo considerar la edad de los hornos en la aplicación del BREF?</a:t>
            </a:r>
          </a:p>
          <a:p>
            <a:pPr>
              <a:buFont typeface="Wingdings" pitchFamily="2" charset="2"/>
              <a:buChar char="ü"/>
            </a:pP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¿Monitorización  de emisiones en continuo? </a:t>
            </a:r>
          </a:p>
          <a:p>
            <a:pPr>
              <a:buFont typeface="Wingdings" pitchFamily="2" charset="2"/>
              <a:buChar char="ü"/>
            </a:pP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¿Cómo garantizar la calidad de la información</a:t>
            </a: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Font typeface="Wingdings" pitchFamily="2" charset="2"/>
              <a:buChar char="ü"/>
            </a:pP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¿Cómo se puede mejorar la calidad de la información sobre las</a:t>
            </a:r>
          </a:p>
          <a:p>
            <a:r>
              <a:rPr lang="es-ES" sz="2200" i="1" dirty="0" smtClean="0">
                <a:latin typeface="Arial" pitchFamily="34" charset="0"/>
                <a:cs typeface="Arial" pitchFamily="34" charset="0"/>
              </a:rPr>
              <a:t> emisiones?</a:t>
            </a: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endParaRPr lang="es-ES" sz="22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375</Words>
  <Application>Microsoft Office PowerPoint</Application>
  <PresentationFormat>Presentación en pantalla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Jaume Fons</dc:creator>
  <cp:lastModifiedBy>Miren</cp:lastModifiedBy>
  <cp:revision>23</cp:revision>
  <dcterms:created xsi:type="dcterms:W3CDTF">2015-11-02T14:03:09Z</dcterms:created>
  <dcterms:modified xsi:type="dcterms:W3CDTF">2015-11-05T06:08:27Z</dcterms:modified>
</cp:coreProperties>
</file>